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261" r:id="rId3"/>
    <p:sldId id="260" r:id="rId4"/>
    <p:sldId id="264" r:id="rId5"/>
    <p:sldId id="265" r:id="rId6"/>
    <p:sldId id="262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21" autoAdjust="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7FA62-9694-4282-912D-141A106B6A36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B61BF-8602-4855-973A-5543B488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139E-790C-49DF-B1A9-C0A44A0AC9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C7A9-7AB6-4225-B317-6A9D447B3B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3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00B6-673C-428B-A2AF-886E5B407A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09939-9702-4BF7-96E4-011CECB3D1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E2EDF-0180-4CBE-9356-4A8C0BBA10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440B-8815-4987-8985-38656A166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6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7969C-4A08-45A4-8FF1-C7C8C8D8FE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36B5-656D-4FDF-A140-79DA5BA6DC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0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4FAC3-38DC-4191-8850-68F84A1F6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D5E2-7908-4DE2-B0C2-6EAC4FA3D3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0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6C53-5BFA-4B05-A7DD-750463B4A4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B174F-5807-48BC-B688-851AE10AAE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6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867B9-D0D6-4990-90B3-017DB3F1B5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C76E2-0373-4E17-B14C-C26D718B72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486EE-BF3F-4A89-9F78-647EF3BC34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9ADEE-876F-4BC7-8888-C1077E161D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8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6C99E-3821-469C-A44A-AEFD4F8EEC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0046-3A21-4D46-9A77-0EA97B916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1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B238-CF14-45DA-A241-008D9A6878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B88A-8071-4A6E-8B48-386238785E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9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A8FB1-AC34-4FD8-9CEB-8609FF691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6735-E800-49EC-ADF3-BED9C2EF34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4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C34768-B217-4642-A84C-4131C95057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3564C4-BD08-4EC1-8B05-41B479C7D6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7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chi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aklass.ru/p" TargetMode="Externa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igital.prosv.ru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ki.rdf.r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mersibo.ru/shop#product-flash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33mA5PaYj4" TargetMode="External"/><Relationship Id="rId3" Type="http://schemas.openxmlformats.org/officeDocument/2006/relationships/hyperlink" Target="https://www.youtubekids.com/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yiCW6A_XoKg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hyperlink" Target="https://www.youtube.com/watch?v=RNLail7kSfI" TargetMode="Externa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51520" y="260648"/>
            <a:ext cx="8196897" cy="522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buClr>
                <a:srgbClr val="A50021"/>
              </a:buClr>
              <a:buFont typeface="Symbol" panose="05050102010706020507" pitchFamily="18" charset="2"/>
              <a:buChar char="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Я как учитель-логопед, работающий с обучающимися с ОВЗ и как учитель /индивидуальное обучение на дому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/, 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применяю разные электронные образовательные  </a:t>
            </a:r>
            <a:r>
              <a:rPr lang="ru-RU" sz="2400" b="1" dirty="0" smtClean="0">
                <a:solidFill>
                  <a:srgbClr val="002060"/>
                </a:solidFill>
              </a:rPr>
              <a:t>ресурсы, которые помогают мне наиболее </a:t>
            </a:r>
            <a:r>
              <a:rPr lang="ru-RU" sz="2400" b="1" dirty="0">
                <a:solidFill>
                  <a:srgbClr val="002060"/>
                </a:solidFill>
              </a:rPr>
              <a:t>эффективно организовать свою </a:t>
            </a:r>
            <a:r>
              <a:rPr lang="ru-RU" sz="2400" b="1" dirty="0" smtClean="0">
                <a:solidFill>
                  <a:srgbClr val="002060"/>
                </a:solidFill>
              </a:rPr>
              <a:t>деятельность. В современных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условиях логопедические занятия и уроки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уже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мыслимы без применения новых компьютерных технологий. </a:t>
            </a:r>
          </a:p>
          <a:p>
            <a:pPr lvl="0">
              <a:spcBef>
                <a:spcPts val="600"/>
              </a:spcBef>
              <a:buClr>
                <a:srgbClr val="A50021"/>
              </a:buClr>
              <a:buFont typeface="Symbol" panose="05050102010706020507" pitchFamily="18" charset="2"/>
              <a:buChar char="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Кроме </a:t>
            </a:r>
            <a:r>
              <a:rPr lang="en-US" sz="2400" b="1" dirty="0" smtClean="0">
                <a:solidFill>
                  <a:srgbClr val="002060"/>
                </a:solidFill>
                <a:latin typeface="Calibri"/>
              </a:rPr>
              <a:t>Skype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  <a:latin typeface="Calibri"/>
              </a:rPr>
              <a:t> Zoom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, я применяю и другие электронные образовательные платформы, где можно проводить не только индивидуальные занятия, но и групповые, да </a:t>
            </a:r>
            <a:r>
              <a:rPr lang="ru-RU" sz="2400" b="1" smtClean="0">
                <a:solidFill>
                  <a:srgbClr val="002060"/>
                </a:solidFill>
                <a:latin typeface="Calibri"/>
              </a:rPr>
              <a:t>еще </a:t>
            </a:r>
            <a:r>
              <a:rPr lang="ru-RU" sz="2400" b="1" smtClean="0">
                <a:solidFill>
                  <a:srgbClr val="002060"/>
                </a:solidFill>
                <a:latin typeface="Calibri"/>
              </a:rPr>
              <a:t>- вместе 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с родителями!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 descr="C:\Users\Cyp\Desktop\1511929589_news5 (1)_5ea6b645623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61" y="4461815"/>
            <a:ext cx="3133353" cy="203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Cyp\Desktop\f1e2ae431e8cedc9827d2eb247196e0a_learning-computer-training-transparent-png-clipart-free-download-_1364-160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5"/>
            <a:ext cx="1879733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yp\Desktop\depositphotos_46208993-stock-photo-teaching-s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48" y="4236398"/>
            <a:ext cx="1819718" cy="232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4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48835"/>
          <a:stretch/>
        </p:blipFill>
        <p:spPr>
          <a:xfrm>
            <a:off x="156179" y="116632"/>
            <a:ext cx="3289259" cy="4968552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8881" b="50000"/>
          <a:stretch/>
        </p:blipFill>
        <p:spPr>
          <a:xfrm>
            <a:off x="3445438" y="116632"/>
            <a:ext cx="3625436" cy="2421873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779912" y="3645024"/>
            <a:ext cx="5184576" cy="300361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0021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Индивидуальный процесс обучения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0021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Задания в игровой форме с сюжетом, логикой и формой подачей материала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0021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Развитие самостоятельности, целеполагания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0021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Рост интереса к обучению, к процессу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0021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Повышение образовательных результатов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0021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Доступность для детей с ОВЗ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0021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Возможность «отработать» пробелы в знаниях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0021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Учитывает потенциал каждого ребенка(подбор заданий по его темпу, в определенной последовательности).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0021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Прост в использовании для детей и взрослых.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15816" y="2538505"/>
            <a:ext cx="6586807" cy="56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4000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Учи.ру</a:t>
            </a:r>
            <a:endParaRPr lang="ru-RU" sz="40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87945" y="3105123"/>
            <a:ext cx="1878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en-US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00"/>
                </a:solidFill>
                <a:ea typeface="Verdana" panose="020B0604030504040204" pitchFamily="34" charset="0"/>
                <a:hlinkClick r:id="rId4"/>
              </a:rPr>
              <a:t>https://uchi.ru/</a:t>
            </a:r>
            <a:endParaRPr lang="ru-RU" sz="2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6600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4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72008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Платформа </a:t>
            </a:r>
            <a:r>
              <a:rPr lang="ru-RU" sz="3600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ЯКласс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5" y="4509120"/>
            <a:ext cx="4104455" cy="2472680"/>
          </a:xfrm>
        </p:spPr>
        <p:txBody>
          <a:bodyPr/>
          <a:lstStyle/>
          <a:p>
            <a:pPr algn="l">
              <a:spcBef>
                <a:spcPts val="450"/>
              </a:spcBef>
              <a:spcAft>
                <a:spcPts val="1500"/>
              </a:spcAft>
            </a:pPr>
            <a:r>
              <a:rPr lang="ru-RU" sz="1600" b="1" dirty="0">
                <a:solidFill>
                  <a:srgbClr val="000000"/>
                </a:solidFill>
                <a:ea typeface="Times New Roman"/>
              </a:rPr>
              <a:t>На платформе можно использовать готовые наглядные задания по учебным предметам и тут же сделать проверку. Кроме того, есть множество возможностей создавать пояснения, комментарии и подсказки к проверочным работам.</a:t>
            </a:r>
            <a:endParaRPr lang="ru-RU" sz="1600" b="1" dirty="0">
              <a:ea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a typeface="Calibri"/>
                <a:cs typeface="Times New Roman"/>
              </a:rPr>
              <a:t> 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3501008"/>
            <a:ext cx="4274438" cy="2304256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952057"/>
            <a:ext cx="4180247" cy="24168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613503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00"/>
                </a:solidFill>
                <a:latin typeface="Century Gothic" panose="020B0502020202020204"/>
                <a:ea typeface="Verdana" panose="020B0604030504040204" pitchFamily="34" charset="0"/>
                <a:cs typeface="+mj-cs"/>
                <a:hlinkClick r:id="rId6"/>
              </a:rPr>
              <a:t>https</a:t>
            </a:r>
            <a:r>
              <a:rPr lang="en-US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00"/>
                </a:solidFill>
                <a:latin typeface="Century Gothic" panose="020B0502020202020204"/>
                <a:ea typeface="Verdana" panose="020B0604030504040204" pitchFamily="34" charset="0"/>
                <a:cs typeface="+mj-cs"/>
                <a:hlinkClick r:id="rId6"/>
              </a:rPr>
              <a:t>://www.yaklass.ru/p</a:t>
            </a:r>
            <a:r>
              <a:rPr lang="ru-RU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00"/>
                </a:solidFill>
                <a:latin typeface="Century Gothic" panose="020B0502020202020204"/>
                <a:ea typeface="Verdana" panose="020B0604030504040204" pitchFamily="34" charset="0"/>
                <a:cs typeface="+mj-cs"/>
              </a:rPr>
              <a:t/>
            </a:r>
            <a:br>
              <a:rPr lang="ru-RU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00"/>
                </a:solidFill>
                <a:latin typeface="Century Gothic" panose="020B0502020202020204"/>
                <a:ea typeface="Verdana" panose="020B0604030504040204" pitchFamily="34" charset="0"/>
                <a:cs typeface="+mj-cs"/>
              </a:rPr>
            </a:b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7"/>
          <a:stretch>
            <a:fillRect/>
          </a:stretch>
        </p:blipFill>
        <p:spPr>
          <a:xfrm>
            <a:off x="467544" y="1012155"/>
            <a:ext cx="3960440" cy="33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7772400" cy="100811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36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платформа издательства «Просвещение</a:t>
            </a:r>
            <a:r>
              <a:rPr lang="ru-RU" sz="36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3240360" cy="2629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628800"/>
            <a:ext cx="3639569" cy="2308490"/>
          </a:xfrm>
          <a:prstGeom prst="rect">
            <a:avLst/>
          </a:prstGeom>
        </p:spPr>
      </p:pic>
      <p:sp>
        <p:nvSpPr>
          <p:cNvPr id="7" name="Объект 6"/>
          <p:cNvSpPr txBox="1">
            <a:spLocks/>
          </p:cNvSpPr>
          <p:nvPr/>
        </p:nvSpPr>
        <p:spPr>
          <a:xfrm>
            <a:off x="5364088" y="1556792"/>
            <a:ext cx="3312368" cy="4801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Есть ЭФУ по предметам и классам.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Раздел русский язык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 з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аполнен учебниками и тренажерами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 на разные темы.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077072"/>
            <a:ext cx="4822374" cy="25309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99064" y="5650210"/>
            <a:ext cx="4088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ru-RU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00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2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00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Медиатека</a:t>
            </a:r>
            <a:r>
              <a:rPr lang="ru-RU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00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 «Просвещения»</a:t>
            </a:r>
          </a:p>
          <a:p>
            <a:pPr lvl="0" defTabSz="457200">
              <a:defRPr/>
            </a:pPr>
            <a:r>
              <a:rPr lang="en-US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00"/>
                </a:solidFill>
                <a:latin typeface="Century Gothic" panose="020B0502020202020204"/>
                <a:ea typeface="Verdana" panose="020B0604030504040204" pitchFamily="34" charset="0"/>
                <a:hlinkClick r:id="rId5"/>
              </a:rPr>
              <a:t>https://digital.prosv.ru/</a:t>
            </a:r>
            <a:endParaRPr lang="ru-RU" sz="2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6600"/>
              </a:solidFill>
              <a:latin typeface="Century Gothic" panose="020B050202020202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1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56385"/>
            <a:ext cx="8229600" cy="5643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Логопедические порталы </a:t>
            </a:r>
            <a:endParaRPr lang="ru-RU" sz="36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390" y="620688"/>
            <a:ext cx="3679817" cy="2885311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/>
        </p:nvSpPr>
        <p:spPr>
          <a:xfrm>
            <a:off x="143992" y="875211"/>
            <a:ext cx="4589026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800"/>
              </a:spcAft>
              <a:buClr>
                <a:srgbClr val="A50021"/>
              </a:buClr>
              <a:buFont typeface="Symbol" panose="05050102010706020507" pitchFamily="18" charset="2"/>
              <a:buChar char=""/>
              <a:defRPr/>
            </a:pPr>
            <a:r>
              <a:rPr lang="ru-RU" sz="2000" b="1" dirty="0" smtClean="0">
                <a:solidFill>
                  <a:srgbClr val="006600"/>
                </a:solidFill>
                <a:hlinkClick r:id="rId3"/>
              </a:rPr>
              <a:t>www.viki.rdf.ru</a:t>
            </a:r>
            <a:r>
              <a:rPr lang="ru-RU" sz="2000" b="1" dirty="0">
                <a:solidFill>
                  <a:srgbClr val="006600"/>
                </a:solidFill>
              </a:rPr>
              <a:t/>
            </a:r>
            <a:br>
              <a:rPr lang="ru-RU" sz="2000" b="1" dirty="0">
                <a:solidFill>
                  <a:srgbClr val="006600"/>
                </a:solidFill>
              </a:rPr>
            </a:br>
            <a:r>
              <a:rPr lang="ru-RU" sz="2000" b="1" dirty="0">
                <a:solidFill>
                  <a:srgbClr val="006600"/>
                </a:solidFill>
              </a:rPr>
              <a:t>(детские электронные презентации </a:t>
            </a:r>
            <a:br>
              <a:rPr lang="ru-RU" sz="2000" b="1" dirty="0">
                <a:solidFill>
                  <a:srgbClr val="006600"/>
                </a:solidFill>
              </a:rPr>
            </a:br>
            <a:r>
              <a:rPr lang="ru-RU" sz="2000" b="1" dirty="0">
                <a:solidFill>
                  <a:srgbClr val="006600"/>
                </a:solidFill>
              </a:rPr>
              <a:t>и клипы)</a:t>
            </a:r>
          </a:p>
          <a:p>
            <a:pPr>
              <a:spcBef>
                <a:spcPts val="600"/>
              </a:spcBef>
              <a:spcAft>
                <a:spcPts val="800"/>
              </a:spcAft>
              <a:buClr>
                <a:srgbClr val="A50021"/>
              </a:buClr>
              <a:buFont typeface="Symbol" panose="05050102010706020507" pitchFamily="18" charset="2"/>
              <a:buChar char=""/>
              <a:defRPr/>
            </a:pPr>
            <a:r>
              <a:rPr lang="ru-RU" sz="2000" b="1" dirty="0">
                <a:solidFill>
                  <a:srgbClr val="006600"/>
                </a:solidFill>
                <a:hlinkClick r:id="rId4"/>
              </a:rPr>
              <a:t>https://mersibo.ru/shop#product-flash</a:t>
            </a:r>
            <a:r>
              <a:rPr lang="ru-RU" sz="2000" b="1" dirty="0">
                <a:solidFill>
                  <a:srgbClr val="006600"/>
                </a:solidFill>
              </a:rPr>
              <a:t/>
            </a:r>
            <a:br>
              <a:rPr lang="ru-RU" sz="2000" b="1" dirty="0">
                <a:solidFill>
                  <a:srgbClr val="006600"/>
                </a:solidFill>
              </a:rPr>
            </a:br>
            <a:r>
              <a:rPr lang="ru-RU" sz="2000" b="1" dirty="0">
                <a:solidFill>
                  <a:srgbClr val="006600"/>
                </a:solidFill>
              </a:rPr>
              <a:t> (онлайн-игры)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3576" y="4077072"/>
            <a:ext cx="4035902" cy="23410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6026" y="2564904"/>
            <a:ext cx="4647549" cy="3794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a typeface="Times New Roman"/>
                <a:cs typeface="Times New Roman"/>
              </a:rPr>
              <a:t>Порталы содержат </a:t>
            </a:r>
            <a:r>
              <a:rPr lang="ru-RU" sz="1400" b="1" dirty="0">
                <a:ea typeface="Times New Roman"/>
                <a:cs typeface="Times New Roman"/>
              </a:rPr>
              <a:t>в себе увлекательные развивающие игры, в которые дети играют с пользой и удовольствием</a:t>
            </a:r>
            <a:r>
              <a:rPr lang="ru-RU" sz="1400" b="1" dirty="0">
                <a:ea typeface="Times New Roman"/>
                <a:cs typeface="Times New Roman" pitchFamily="18" charset="0"/>
              </a:rPr>
              <a:t>. </a:t>
            </a:r>
            <a:r>
              <a:rPr lang="ru-RU" sz="1400" b="1" dirty="0">
                <a:ea typeface="Calibri"/>
                <a:cs typeface="Times New Roman" pitchFamily="18" charset="0"/>
              </a:rPr>
              <a:t>Их использование является эффективным средством при развитии функций фонематической системы, включающие процессы звукового анализа, синтеза, восприятия и представления. Хорошее фонематическое восприятие — залог чистой речи и грамотного письма! </a:t>
            </a:r>
            <a:endParaRPr lang="ru-RU" sz="1400" b="1" dirty="0" smtClean="0"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a typeface="Calibri"/>
                <a:cs typeface="Times New Roman" pitchFamily="18" charset="0"/>
              </a:rPr>
              <a:t>В ходе игры ребенок повторяет поставленные звуки, слоги и слова с ними, находит «лишнее» слово, составляет рассказ по картинке</a:t>
            </a:r>
            <a:r>
              <a:rPr lang="ru-RU" sz="1400" b="1" dirty="0" smtClean="0">
                <a:ea typeface="Calibri"/>
                <a:cs typeface="Times New Roman" pitchFamily="18" charset="0"/>
              </a:rPr>
              <a:t>.! </a:t>
            </a:r>
            <a:r>
              <a:rPr lang="ru-RU" sz="1400" b="1" dirty="0">
                <a:ea typeface="Calibri"/>
                <a:cs typeface="Times New Roman" pitchFamily="18" charset="0"/>
              </a:rPr>
              <a:t>В играх ребенок узнает новые слова и отрабатывает обобщающие понятия. Игры помогают детям расширить глагольный словарь, познакомиться с профессиями, рабочими инструментами, частями тела и другими лексическими категориями. </a:t>
            </a:r>
            <a:endParaRPr lang="ru-RU" sz="1400" b="1" dirty="0"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4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894" y="0"/>
            <a:ext cx="2024047" cy="170702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7286" y="377717"/>
            <a:ext cx="6900392" cy="963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1000"/>
              </a:spcBef>
            </a:pPr>
            <a:r>
              <a:rPr lang="ru-RU" sz="400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 видео на канале </a:t>
            </a:r>
            <a:br>
              <a:rPr lang="ru-RU" sz="400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https://www.youtubekids.com</a:t>
            </a:r>
            <a:r>
              <a:rPr lang="ru-RU" sz="400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262626"/>
                </a:solidFill>
                <a:ea typeface="+mn-ea"/>
                <a:cs typeface="+mn-cs"/>
                <a:hlinkClick r:id="rId4"/>
              </a:rPr>
              <a:t>https://www.youtube.com/watch?v=RNLail7kSfI</a:t>
            </a:r>
            <a:endParaRPr lang="ru-RU" sz="2000" dirty="0">
              <a:solidFill>
                <a:srgbClr val="262626"/>
              </a:solidFill>
              <a:ea typeface="+mn-ea"/>
              <a:cs typeface="+mn-cs"/>
            </a:endParaRPr>
          </a:p>
          <a:p>
            <a:pPr algn="ctr"/>
            <a:endParaRPr lang="ru-RU" sz="40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219629"/>
            <a:ext cx="4334632" cy="12436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2480394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hlinkClick r:id="rId6"/>
              </a:rPr>
              <a:t>https://www.youtube.com/watch?v=yiCW6A_XoKg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629" y="2976664"/>
            <a:ext cx="4183706" cy="13626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552" y="443711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hlinkClick r:id="rId8"/>
              </a:rPr>
              <a:t>https://www.youtube.com/watch?v=E33mA5PaYj4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416" y="4928696"/>
            <a:ext cx="4918487" cy="15966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4087" y="4850392"/>
            <a:ext cx="3633853" cy="17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7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заключение хочется отметить, что в условиях </a:t>
            </a: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коррекционной школы возможно</a:t>
            </a: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, необходимо и целесообразно использовать ИКТ в различных видах образовательной деятельности. </a:t>
            </a:r>
            <a:endParaRPr lang="ru-RU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Совместная </a:t>
            </a: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организованная деятельность педагога с детьми имеет свою специфику, она должна быть эмоциональной, яркой, с привлечением большого иллюстративного материала, с использованием звуковых и видеозаписей. </a:t>
            </a: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Всё </a:t>
            </a: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это может обеспечить нам компьютерная техника с её мультимедийными возможностями. </a:t>
            </a:r>
            <a:endParaRPr lang="ru-RU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Использование </a:t>
            </a: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информационных технологий позволит сделать процесс обучения и развития ребёнка достаточно эффективным, откроет новые возможности образования не только для самого ребёнка, но и для педагога. </a:t>
            </a:r>
            <a:endParaRPr lang="ru-RU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Однако</a:t>
            </a:r>
            <a:r>
              <a:rPr lang="ru-RU" b="1" i="1" dirty="0">
                <a:solidFill>
                  <a:srgbClr val="C00000"/>
                </a:solidFill>
                <a:cs typeface="Times New Roman" pitchFamily="18" charset="0"/>
              </a:rPr>
              <a:t>, какими бы положительным, огромным потенциалом не обладали информационно-коммуникационные технологии, но заменить живого общения педагога с ребёнком они не могут и не </a:t>
            </a:r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должны!</a:t>
            </a:r>
            <a:endParaRPr lang="ru-RU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76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346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Платформа ЯКласс</vt:lpstr>
      <vt:lpstr>Образовательная платформа издательства «Просвещение»</vt:lpstr>
      <vt:lpstr>Логопедические порталы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Cyp</dc:creator>
  <cp:lastModifiedBy>Cyp</cp:lastModifiedBy>
  <cp:revision>42</cp:revision>
  <dcterms:created xsi:type="dcterms:W3CDTF">2019-10-13T21:52:45Z</dcterms:created>
  <dcterms:modified xsi:type="dcterms:W3CDTF">2020-11-07T20:52:19Z</dcterms:modified>
</cp:coreProperties>
</file>